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00F1-F0C7-4AEC-85DD-355870BD0B3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D321-6530-40A0-A752-E249D85C1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0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00F1-F0C7-4AEC-85DD-355870BD0B3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D321-6530-40A0-A752-E249D85C1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1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00F1-F0C7-4AEC-85DD-355870BD0B3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D321-6530-40A0-A752-E249D85C1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3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00F1-F0C7-4AEC-85DD-355870BD0B3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D321-6530-40A0-A752-E249D85C1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1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00F1-F0C7-4AEC-85DD-355870BD0B3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D321-6530-40A0-A752-E249D85C1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7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00F1-F0C7-4AEC-85DD-355870BD0B3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D321-6530-40A0-A752-E249D85C1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00F1-F0C7-4AEC-85DD-355870BD0B3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D321-6530-40A0-A752-E249D85C1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1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00F1-F0C7-4AEC-85DD-355870BD0B3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D321-6530-40A0-A752-E249D85C1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9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00F1-F0C7-4AEC-85DD-355870BD0B3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D321-6530-40A0-A752-E249D85C1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0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00F1-F0C7-4AEC-85DD-355870BD0B3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D321-6530-40A0-A752-E249D85C1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72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00F1-F0C7-4AEC-85DD-355870BD0B3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D321-6530-40A0-A752-E249D85C1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7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700F1-F0C7-4AEC-85DD-355870BD0B3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FD321-6530-40A0-A752-E249D85C1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0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720079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002060"/>
                </a:solidFill>
              </a:rPr>
              <a:t>Advance Polymer Science</a:t>
            </a:r>
            <a:endParaRPr lang="en-US" sz="3600" b="1" u="sng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424936" cy="54006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en-US" sz="2800" b="1" u="sng" dirty="0"/>
          </a:p>
        </p:txBody>
      </p:sp>
      <p:sp>
        <p:nvSpPr>
          <p:cNvPr id="4" name="Rectangle 3"/>
          <p:cNvSpPr/>
          <p:nvPr/>
        </p:nvSpPr>
        <p:spPr>
          <a:xfrm>
            <a:off x="1345027" y="1124744"/>
            <a:ext cx="6984776" cy="15841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</a:rPr>
              <a:t>INTRODUCTION TO</a:t>
            </a:r>
          </a:p>
          <a:p>
            <a:pPr algn="ctr"/>
            <a:r>
              <a:rPr lang="en-US" sz="2800" b="1" u="sng" dirty="0" smtClean="0">
                <a:solidFill>
                  <a:srgbClr val="FFFF00"/>
                </a:solidFill>
              </a:rPr>
              <a:t>POLYMERS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19672" y="3717032"/>
            <a:ext cx="5976664" cy="115212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err="1" smtClean="0">
                <a:solidFill>
                  <a:srgbClr val="FFFF00"/>
                </a:solidFill>
              </a:rPr>
              <a:t>Dr.Widad</a:t>
            </a:r>
            <a:r>
              <a:rPr lang="en-US" b="1" u="sng" dirty="0" smtClean="0">
                <a:solidFill>
                  <a:srgbClr val="FFFF00"/>
                </a:solidFill>
              </a:rPr>
              <a:t> </a:t>
            </a:r>
            <a:r>
              <a:rPr lang="en-US" b="1" u="sng" dirty="0" err="1" smtClean="0">
                <a:solidFill>
                  <a:srgbClr val="FFFF00"/>
                </a:solidFill>
              </a:rPr>
              <a:t>Salih</a:t>
            </a:r>
            <a:endParaRPr lang="en-US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60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7504" y="116632"/>
            <a:ext cx="8856984" cy="66247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043608" y="620688"/>
            <a:ext cx="6552728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POLYMER CLASSIFICATION VIA</a:t>
            </a:r>
          </a:p>
          <a:p>
            <a:pPr algn="ctr"/>
            <a:r>
              <a:rPr lang="en-US" sz="2400" b="1" dirty="0">
                <a:solidFill>
                  <a:srgbClr val="0070C0"/>
                </a:solidFill>
              </a:rPr>
              <a:t>REACTION TYPE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552" y="1782471"/>
            <a:ext cx="2952328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Polymers formed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via chain reaction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76056" y="1844824"/>
            <a:ext cx="3132348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Polymers formed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via step reaction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95110" y="2924944"/>
            <a:ext cx="4124862" cy="36724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bg1"/>
                </a:solidFill>
              </a:rPr>
              <a:t>polypropylene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Poly ethylene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Polyvinyl chloride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Polystyrene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Poly Acrylonitrile-</a:t>
            </a:r>
            <a:r>
              <a:rPr lang="en-US" sz="2400" b="1" dirty="0" err="1" smtClean="0">
                <a:solidFill>
                  <a:schemeClr val="bg1"/>
                </a:solidFill>
              </a:rPr>
              <a:t>Polymethyl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methacrylate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19972" y="2924944"/>
            <a:ext cx="4500500" cy="367240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Nylon</a:t>
            </a:r>
          </a:p>
          <a:p>
            <a:r>
              <a:rPr lang="en-US" sz="2400" b="1" dirty="0" smtClean="0"/>
              <a:t>Epoxy </a:t>
            </a:r>
          </a:p>
          <a:p>
            <a:r>
              <a:rPr lang="en-US" sz="2400" b="1" dirty="0" smtClean="0"/>
              <a:t>Phenol formaldehyde</a:t>
            </a:r>
          </a:p>
          <a:p>
            <a:r>
              <a:rPr lang="en-US" sz="2400" b="1" dirty="0" smtClean="0"/>
              <a:t>Polyester resin </a:t>
            </a:r>
          </a:p>
          <a:p>
            <a:r>
              <a:rPr lang="en-US" sz="2400" b="1" dirty="0" smtClean="0"/>
              <a:t>Unsaturated polyester resin</a:t>
            </a:r>
          </a:p>
          <a:p>
            <a:r>
              <a:rPr lang="en-US" sz="2400" b="1" dirty="0" smtClean="0"/>
              <a:t>Polyurethane.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969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68660"/>
            <a:ext cx="8280920" cy="33843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rWhidad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20080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rWhidad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3933056"/>
            <a:ext cx="8100900" cy="2263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705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u="sng" dirty="0">
                <a:solidFill>
                  <a:srgbClr val="002060"/>
                </a:solidFill>
              </a:rPr>
              <a:t>CHAIN (OR ADDITION) POLYMERIZATION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Chain polymerization is characterized by the presence of a few active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sites which react and propagate through a sea of monomers, e.g. vinyl </a:t>
            </a:r>
          </a:p>
          <a:p>
            <a:pPr algn="ctr"/>
            <a:r>
              <a:rPr lang="en-US" sz="2400" b="1" u="sng" dirty="0">
                <a:solidFill>
                  <a:srgbClr val="FF0000"/>
                </a:solidFill>
              </a:rPr>
              <a:t>Initiators /Catalysts   </a:t>
            </a:r>
            <a:r>
              <a:rPr lang="en-US" sz="2000" b="1" dirty="0">
                <a:solidFill>
                  <a:srgbClr val="002060"/>
                </a:solidFill>
              </a:rPr>
              <a:t>to initiate a free radical chain polymerization: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Benzoyl peroxide (BPO)</a:t>
            </a:r>
          </a:p>
          <a:p>
            <a:pPr algn="ctr"/>
            <a:r>
              <a:rPr lang="en-US" sz="2000" b="1" dirty="0" err="1">
                <a:solidFill>
                  <a:srgbClr val="002060"/>
                </a:solidFill>
              </a:rPr>
              <a:t>Dicumyl</a:t>
            </a:r>
            <a:r>
              <a:rPr lang="en-US" sz="2000" b="1" dirty="0">
                <a:solidFill>
                  <a:srgbClr val="002060"/>
                </a:solidFill>
              </a:rPr>
              <a:t> peroxide (DCP)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Methyl ethyl ketone peroxide (MEKP), </a:t>
            </a:r>
            <a:r>
              <a:rPr lang="en-US" sz="2000" b="1" dirty="0" err="1">
                <a:solidFill>
                  <a:srgbClr val="002060"/>
                </a:solidFill>
              </a:rPr>
              <a:t>Cumene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hydroperoxide</a:t>
            </a:r>
            <a:r>
              <a:rPr lang="en-US" sz="2000" b="1" dirty="0">
                <a:solidFill>
                  <a:srgbClr val="002060"/>
                </a:solidFill>
              </a:rPr>
              <a:t> (CHP)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Upon heating, these peroxides dissociate to form two radicals which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attack the monomer double bonds and add to them (addition). This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forms a reactive radical center which can propagate to form a polymer.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Inhibitors and Retarders to suppress polymerization in order to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improve </a:t>
            </a:r>
            <a:r>
              <a:rPr lang="en-US" sz="2000" b="1" dirty="0" err="1">
                <a:solidFill>
                  <a:srgbClr val="002060"/>
                </a:solidFill>
              </a:rPr>
              <a:t>processability</a:t>
            </a:r>
            <a:r>
              <a:rPr lang="en-US" sz="2000" b="1" dirty="0">
                <a:solidFill>
                  <a:srgbClr val="002060"/>
                </a:solidFill>
              </a:rPr>
              <a:t> and extend gel time/ shelf life 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Inhibitors and retarders differ in their effect on the conversion profile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with time:</a:t>
            </a:r>
          </a:p>
          <a:p>
            <a:pPr algn="ctr"/>
            <a:r>
              <a:rPr lang="en-US" sz="2400" b="1" u="sng" dirty="0">
                <a:solidFill>
                  <a:srgbClr val="FF0000"/>
                </a:solidFill>
              </a:rPr>
              <a:t>Inhibitors </a:t>
            </a:r>
            <a:r>
              <a:rPr lang="en-US" sz="2000" b="1" dirty="0">
                <a:solidFill>
                  <a:srgbClr val="002060"/>
                </a:solidFill>
              </a:rPr>
              <a:t>stop all radical polymerization until consumed.</a:t>
            </a:r>
          </a:p>
          <a:p>
            <a:pPr algn="ctr"/>
            <a:r>
              <a:rPr lang="en-US" sz="2400" b="1" u="sng" dirty="0">
                <a:solidFill>
                  <a:srgbClr val="FF0000"/>
                </a:solidFill>
              </a:rPr>
              <a:t>Retarders</a:t>
            </a:r>
            <a:r>
              <a:rPr lang="en-US" sz="2000" b="1" dirty="0">
                <a:solidFill>
                  <a:srgbClr val="002060"/>
                </a:solidFill>
              </a:rPr>
              <a:t> stop only a portion of the radicals from propagating.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270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260648"/>
            <a:ext cx="8712968" cy="64087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BPO </a:t>
            </a:r>
            <a:r>
              <a:rPr lang="en-US" b="1" dirty="0"/>
              <a:t>and MEKP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404663"/>
            <a:ext cx="8064896" cy="22691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02060"/>
                </a:solidFill>
              </a:rPr>
              <a:t>Examples of inhibitors and retarders used in free radical systems: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• Benzoquinone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• Hydroquinone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•</a:t>
            </a:r>
            <a:r>
              <a:rPr lang="en-US" sz="2000" b="1" dirty="0" err="1">
                <a:solidFill>
                  <a:srgbClr val="002060"/>
                </a:solidFill>
              </a:rPr>
              <a:t>Chloranil</a:t>
            </a:r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sz="2000" b="1" dirty="0">
                <a:solidFill>
                  <a:srgbClr val="002060"/>
                </a:solidFill>
              </a:rPr>
              <a:t>• </a:t>
            </a:r>
            <a:r>
              <a:rPr lang="en-US" sz="2000" b="1" dirty="0" err="1">
                <a:solidFill>
                  <a:srgbClr val="002060"/>
                </a:solidFill>
              </a:rPr>
              <a:t>Diphenyl</a:t>
            </a:r>
            <a:r>
              <a:rPr lang="en-US" sz="2000" b="1" dirty="0">
                <a:solidFill>
                  <a:srgbClr val="002060"/>
                </a:solidFill>
              </a:rPr>
              <a:t> amine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• 2,4 </a:t>
            </a:r>
            <a:r>
              <a:rPr lang="en-US" sz="2000" b="1" dirty="0" err="1">
                <a:solidFill>
                  <a:srgbClr val="002060"/>
                </a:solidFill>
              </a:rPr>
              <a:t>Pentanedione</a:t>
            </a:r>
            <a:r>
              <a:rPr lang="en-US" sz="2000" b="1" dirty="0">
                <a:solidFill>
                  <a:srgbClr val="002060"/>
                </a:solidFill>
              </a:rPr>
              <a:t> (</a:t>
            </a:r>
            <a:r>
              <a:rPr lang="en-US" sz="2000" b="1" dirty="0" err="1">
                <a:solidFill>
                  <a:srgbClr val="002060"/>
                </a:solidFill>
              </a:rPr>
              <a:t>acetylacetone</a:t>
            </a:r>
            <a:endParaRPr lang="en-US" sz="2000" dirty="0"/>
          </a:p>
        </p:txBody>
      </p:sp>
      <p:pic>
        <p:nvPicPr>
          <p:cNvPr id="3074" name="Picture 2" descr="C:\Users\DrWhidad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8" y="2673765"/>
            <a:ext cx="6768752" cy="1582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55576" y="4437112"/>
            <a:ext cx="7704856" cy="1944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2060"/>
                </a:solidFill>
              </a:rPr>
              <a:t>Promoters and Accelerators  to help initiate cure at room temperature: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Cobalt </a:t>
            </a:r>
            <a:r>
              <a:rPr lang="en-US" sz="2400" b="1" dirty="0" err="1">
                <a:solidFill>
                  <a:srgbClr val="002060"/>
                </a:solidFill>
              </a:rPr>
              <a:t>naphthenate</a:t>
            </a:r>
            <a:r>
              <a:rPr lang="en-US" sz="2400" b="1" dirty="0">
                <a:solidFill>
                  <a:srgbClr val="002060"/>
                </a:solidFill>
              </a:rPr>
              <a:t> (</a:t>
            </a:r>
            <a:r>
              <a:rPr lang="en-US" sz="2400" b="1" dirty="0" err="1">
                <a:solidFill>
                  <a:srgbClr val="002060"/>
                </a:solidFill>
              </a:rPr>
              <a:t>CoNap</a:t>
            </a:r>
            <a:r>
              <a:rPr lang="en-US" sz="2400" b="1" dirty="0">
                <a:solidFill>
                  <a:srgbClr val="002060"/>
                </a:solidFill>
              </a:rPr>
              <a:t>) 0-0.3%--in combination with MEKP 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Dimethyl aniline (DMA) 0-0.3%--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561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32656"/>
            <a:ext cx="8496944" cy="16561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u="sng" dirty="0">
                <a:solidFill>
                  <a:srgbClr val="FFFF00"/>
                </a:solidFill>
              </a:rPr>
              <a:t>Gel time </a:t>
            </a:r>
            <a:r>
              <a:rPr lang="en-US" sz="2400" b="1" dirty="0">
                <a:solidFill>
                  <a:srgbClr val="002060"/>
                </a:solidFill>
              </a:rPr>
              <a:t>for a given resin depends on initiator level, promoter level, 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second promoter level, and temperature.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3528" y="2276872"/>
            <a:ext cx="8496944" cy="43924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51720" y="1988840"/>
            <a:ext cx="5184576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FREE RADICAL CHAIN POLYMERIZATION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683568" y="2432815"/>
            <a:ext cx="7704856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There </a:t>
            </a:r>
            <a:r>
              <a:rPr lang="en-US" sz="2000" b="1" dirty="0">
                <a:solidFill>
                  <a:schemeClr val="tx1"/>
                </a:solidFill>
              </a:rPr>
              <a:t>are three important steps in free radical </a:t>
            </a:r>
            <a:r>
              <a:rPr lang="en-US" sz="2000" b="1" dirty="0" smtClean="0">
                <a:solidFill>
                  <a:schemeClr val="tx1"/>
                </a:solidFill>
              </a:rPr>
              <a:t>polymerizations</a:t>
            </a:r>
            <a:endParaRPr lang="en-US" dirty="0"/>
          </a:p>
        </p:txBody>
      </p:sp>
      <p:pic>
        <p:nvPicPr>
          <p:cNvPr id="4098" name="Picture 2" descr="C:\Users\DrWhidad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3152895"/>
            <a:ext cx="7704856" cy="331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117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332656"/>
            <a:ext cx="763284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chemeClr val="tx1"/>
                </a:solidFill>
              </a:rPr>
              <a:t>STEP (OR CONDENSATION)</a:t>
            </a:r>
          </a:p>
          <a:p>
            <a:pPr algn="ctr"/>
            <a:r>
              <a:rPr lang="en-US" sz="2400" b="1" u="sng" dirty="0">
                <a:solidFill>
                  <a:schemeClr val="tx1"/>
                </a:solidFill>
              </a:rPr>
              <a:t>POLYMERIZATION</a:t>
            </a:r>
            <a:endParaRPr lang="en-US" sz="2400" u="sng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1268760"/>
            <a:ext cx="8424936" cy="52565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>
                <a:solidFill>
                  <a:srgbClr val="FF0000"/>
                </a:solidFill>
              </a:rPr>
              <a:t>Condensation</a:t>
            </a:r>
            <a:r>
              <a:rPr lang="en-US" sz="2000" b="1" dirty="0">
                <a:solidFill>
                  <a:schemeClr val="tx1"/>
                </a:solidFill>
              </a:rPr>
              <a:t>: water liberated when the polymer bonds form.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Example: Polyester formation - The acid groups in </a:t>
            </a:r>
            <a:r>
              <a:rPr lang="en-US" sz="2000" b="1" dirty="0" err="1">
                <a:solidFill>
                  <a:schemeClr val="tx1"/>
                </a:solidFill>
              </a:rPr>
              <a:t>diacids</a:t>
            </a:r>
            <a:r>
              <a:rPr lang="en-US" sz="2000" b="1" dirty="0">
                <a:solidFill>
                  <a:schemeClr val="tx1"/>
                </a:solidFill>
              </a:rPr>
              <a:t> react with the 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alcohol groups in </a:t>
            </a:r>
            <a:r>
              <a:rPr lang="en-US" sz="2000" b="1" dirty="0" err="1">
                <a:solidFill>
                  <a:schemeClr val="tx1"/>
                </a:solidFill>
              </a:rPr>
              <a:t>diols</a:t>
            </a:r>
            <a:r>
              <a:rPr lang="en-US" sz="2000" b="1" dirty="0">
                <a:solidFill>
                  <a:schemeClr val="tx1"/>
                </a:solidFill>
              </a:rPr>
              <a:t> to form ester linkages.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Amide links - Amine groups react with carboxylic acids</a:t>
            </a:r>
          </a:p>
          <a:p>
            <a:r>
              <a:rPr lang="en-US" sz="2000" b="1" u="sng" dirty="0">
                <a:solidFill>
                  <a:srgbClr val="FF0000"/>
                </a:solidFill>
              </a:rPr>
              <a:t>Curing Agents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Importance of curing agents (also called crosslinking agents,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hardeners, or catalysts):</a:t>
            </a:r>
          </a:p>
          <a:p>
            <a:r>
              <a:rPr lang="en-US" sz="2000" dirty="0">
                <a:solidFill>
                  <a:schemeClr val="tx1"/>
                </a:solidFill>
              </a:rPr>
              <a:t>• </a:t>
            </a:r>
            <a:r>
              <a:rPr lang="en-US" sz="2000" b="1" dirty="0">
                <a:solidFill>
                  <a:schemeClr val="tx1"/>
                </a:solidFill>
              </a:rPr>
              <a:t>determines the type of curing reaction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• </a:t>
            </a:r>
            <a:r>
              <a:rPr lang="en-US" sz="2000" b="1" dirty="0">
                <a:solidFill>
                  <a:schemeClr val="tx1"/>
                </a:solidFill>
              </a:rPr>
              <a:t>influences the processing cycle: viscosity versus time, gelation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• </a:t>
            </a:r>
            <a:r>
              <a:rPr lang="en-US" sz="2000" b="1" dirty="0">
                <a:solidFill>
                  <a:schemeClr val="tx1"/>
                </a:solidFill>
              </a:rPr>
              <a:t>affects properties of the cured system: </a:t>
            </a:r>
            <a:r>
              <a:rPr lang="en-US" sz="2000" b="1" dirty="0" err="1">
                <a:solidFill>
                  <a:schemeClr val="tx1"/>
                </a:solidFill>
              </a:rPr>
              <a:t>Tg</a:t>
            </a:r>
            <a:r>
              <a:rPr lang="en-US" sz="2000" b="1" dirty="0">
                <a:solidFill>
                  <a:schemeClr val="tx1"/>
                </a:solidFill>
              </a:rPr>
              <a:t>, modulus, strength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6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88640"/>
            <a:ext cx="7920880" cy="720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>
                <a:solidFill>
                  <a:schemeClr val="tx1"/>
                </a:solidFill>
              </a:rPr>
              <a:t>CHARACTERISTICS OF CHAIN AND</a:t>
            </a:r>
          </a:p>
          <a:p>
            <a:pPr algn="ctr"/>
            <a:r>
              <a:rPr lang="en-US" sz="2800" b="1" u="sng" dirty="0">
                <a:solidFill>
                  <a:schemeClr val="tx1"/>
                </a:solidFill>
              </a:rPr>
              <a:t>STEP POLYMERIZATION REACTIONS</a:t>
            </a:r>
            <a:endParaRPr lang="en-US" sz="2800" u="sng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79505" y="1052736"/>
            <a:ext cx="3960440" cy="5760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</a:rPr>
              <a:t>Addition </a:t>
            </a:r>
            <a:r>
              <a:rPr lang="en-US" sz="2800" b="1" u="sng" dirty="0" err="1" smtClean="0">
                <a:solidFill>
                  <a:srgbClr val="FFFF00"/>
                </a:solidFill>
              </a:rPr>
              <a:t>Polym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2189" y="1052736"/>
            <a:ext cx="3888432" cy="5760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</a:rPr>
              <a:t>Condensation </a:t>
            </a:r>
            <a:r>
              <a:rPr lang="en-US" sz="2800" b="1" u="sng" dirty="0" err="1" smtClean="0">
                <a:solidFill>
                  <a:srgbClr val="FFFF00"/>
                </a:solidFill>
              </a:rPr>
              <a:t>Polym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7504" y="1772816"/>
            <a:ext cx="4248472" cy="4968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-</a:t>
            </a:r>
            <a:r>
              <a:rPr lang="en-US" sz="2000" b="1" dirty="0" smtClean="0">
                <a:solidFill>
                  <a:schemeClr val="tx1"/>
                </a:solidFill>
              </a:rPr>
              <a:t>Any </a:t>
            </a:r>
            <a:r>
              <a:rPr lang="en-US" sz="2000" b="1" dirty="0">
                <a:solidFill>
                  <a:schemeClr val="tx1"/>
                </a:solidFill>
              </a:rPr>
              <a:t>two molecular species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present can react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-</a:t>
            </a:r>
            <a:r>
              <a:rPr lang="en-US" sz="2000" b="1" dirty="0" smtClean="0">
                <a:solidFill>
                  <a:srgbClr val="FF0000"/>
                </a:solidFill>
              </a:rPr>
              <a:t>Monomer </a:t>
            </a:r>
            <a:r>
              <a:rPr lang="en-US" sz="2000" b="1" dirty="0">
                <a:solidFill>
                  <a:srgbClr val="FF0000"/>
                </a:solidFill>
              </a:rPr>
              <a:t>disappears early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in the reaction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Polymer molecular weight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rises </a:t>
            </a:r>
            <a:r>
              <a:rPr lang="en-US" sz="2000" b="1" dirty="0">
                <a:solidFill>
                  <a:srgbClr val="002060"/>
                </a:solidFill>
              </a:rPr>
              <a:t>steadily throughout the 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reaction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Long </a:t>
            </a:r>
            <a:r>
              <a:rPr lang="en-US" sz="2000" b="1" dirty="0">
                <a:solidFill>
                  <a:srgbClr val="FF0000"/>
                </a:solidFill>
              </a:rPr>
              <a:t>reaction times are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essential to obtain high 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molecular weights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At any stage all molecular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species are present in a 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calculable </a:t>
            </a:r>
            <a:r>
              <a:rPr lang="en-US" sz="2000" b="1" dirty="0" smtClean="0">
                <a:solidFill>
                  <a:schemeClr val="tx1"/>
                </a:solidFill>
              </a:rPr>
              <a:t>distribution-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99992" y="1772816"/>
            <a:ext cx="4464496" cy="49685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Reaction occurs only at active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centers by adding repeating units one at 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a time to the chain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Monomer concentration decreases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steadily throughout the reaction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High polymer is formed at once-polymer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molecular weight changes little 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throughout the reaction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Long reaction times give high yields 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but have little effect on molecular weight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Reaction mixture contains only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monomer, high polymer, and a minuscule 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number of growing chains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412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44624"/>
            <a:ext cx="5328592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chemeClr val="tx1"/>
                </a:solidFill>
              </a:rPr>
              <a:t>Type of Crosslinking</a:t>
            </a:r>
            <a:endParaRPr lang="en-US" sz="2800" b="1" u="sng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616" y="476672"/>
            <a:ext cx="7560840" cy="6480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CROSSLINKING IN STEP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POLYMERIZATION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1268760"/>
            <a:ext cx="8712968" cy="52565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rWhidad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8208912" cy="489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963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7704" y="260648"/>
            <a:ext cx="5544616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CROSSLINKING IN CHAIN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POLYMERIZATION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052736"/>
            <a:ext cx="8784976" cy="5688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DrWhidad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424936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575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1720" y="260648"/>
            <a:ext cx="475252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Physical Properties of Polymers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836712"/>
            <a:ext cx="7200800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Crystalline Melting Temp. and Glass Transition Temp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628800"/>
            <a:ext cx="8640960" cy="49685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rWhidad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992888" cy="4466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75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188640"/>
            <a:ext cx="8640960" cy="65527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• </a:t>
            </a:r>
            <a:r>
              <a:rPr lang="en-US" sz="2800" b="1" dirty="0" smtClean="0">
                <a:solidFill>
                  <a:srgbClr val="FFFF00"/>
                </a:solidFill>
              </a:rPr>
              <a:t>Thermosets vs. thermoplastics</a:t>
            </a:r>
            <a:br>
              <a:rPr lang="en-US" sz="2800" b="1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– </a:t>
            </a:r>
            <a:r>
              <a:rPr lang="en-US" sz="2800" b="1" dirty="0" smtClean="0">
                <a:solidFill>
                  <a:srgbClr val="FFFF00"/>
                </a:solidFill>
              </a:rPr>
              <a:t>Advantage &amp; limitations</a:t>
            </a:r>
            <a:br>
              <a:rPr lang="en-US" sz="2800" b="1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• </a:t>
            </a:r>
            <a:r>
              <a:rPr lang="en-US" sz="2800" b="1" dirty="0" smtClean="0">
                <a:solidFill>
                  <a:srgbClr val="FFFF00"/>
                </a:solidFill>
              </a:rPr>
              <a:t>Polymer chemistry</a:t>
            </a:r>
            <a:br>
              <a:rPr lang="en-US" sz="2800" b="1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– </a:t>
            </a:r>
            <a:r>
              <a:rPr lang="en-US" sz="2800" b="1" dirty="0" smtClean="0">
                <a:solidFill>
                  <a:srgbClr val="FFFF00"/>
                </a:solidFill>
              </a:rPr>
              <a:t>Chain &amp; step polymerization</a:t>
            </a:r>
            <a:br>
              <a:rPr lang="en-US" sz="2800" b="1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• </a:t>
            </a:r>
            <a:r>
              <a:rPr lang="en-US" sz="2800" b="1" dirty="0" smtClean="0">
                <a:solidFill>
                  <a:srgbClr val="FFFF00"/>
                </a:solidFill>
              </a:rPr>
              <a:t>Catalysts, inhibitors, accelerators</a:t>
            </a:r>
            <a:br>
              <a:rPr lang="en-US" sz="2800" b="1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– </a:t>
            </a:r>
            <a:r>
              <a:rPr lang="en-US" sz="2800" b="1" dirty="0" smtClean="0">
                <a:solidFill>
                  <a:srgbClr val="FFFF00"/>
                </a:solidFill>
              </a:rPr>
              <a:t>Chain crosslinking/ curing</a:t>
            </a:r>
            <a:br>
              <a:rPr lang="en-US" sz="2800" b="1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– </a:t>
            </a:r>
            <a:r>
              <a:rPr lang="en-US" sz="2800" b="1" dirty="0" smtClean="0">
                <a:solidFill>
                  <a:srgbClr val="FFFF00"/>
                </a:solidFill>
              </a:rPr>
              <a:t>Typical thermoset resin systems</a:t>
            </a:r>
            <a:r>
              <a:rPr lang="en-US" sz="2800" dirty="0" smtClean="0">
                <a:solidFill>
                  <a:srgbClr val="FFFF00"/>
                </a:solidFill>
              </a:rPr>
              <a:t/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• </a:t>
            </a:r>
            <a:r>
              <a:rPr lang="en-US" sz="2800" b="1" dirty="0" smtClean="0">
                <a:solidFill>
                  <a:srgbClr val="FFFF00"/>
                </a:solidFill>
              </a:rPr>
              <a:t>Polymer processing</a:t>
            </a:r>
            <a:br>
              <a:rPr lang="en-US" sz="2800" b="1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• </a:t>
            </a:r>
            <a:r>
              <a:rPr lang="en-US" sz="2800" b="1" dirty="0" smtClean="0">
                <a:solidFill>
                  <a:srgbClr val="FFFF00"/>
                </a:solidFill>
              </a:rPr>
              <a:t>Polymer physics</a:t>
            </a:r>
            <a:br>
              <a:rPr lang="en-US" sz="2800" b="1" dirty="0" smtClean="0">
                <a:solidFill>
                  <a:srgbClr val="FFFF00"/>
                </a:solidFill>
              </a:rPr>
            </a:br>
            <a:r>
              <a:rPr lang="en-US" sz="2800" b="1" dirty="0" smtClean="0">
                <a:solidFill>
                  <a:srgbClr val="FFFF00"/>
                </a:solidFill>
              </a:rPr>
              <a:t>- Crystalline Melting Temp.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– </a:t>
            </a:r>
            <a:r>
              <a:rPr lang="en-US" sz="2800" b="1" dirty="0" smtClean="0">
                <a:solidFill>
                  <a:srgbClr val="FFFF00"/>
                </a:solidFill>
              </a:rPr>
              <a:t>Glass transition</a:t>
            </a:r>
            <a:br>
              <a:rPr lang="en-US" sz="2800" b="1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– </a:t>
            </a:r>
            <a:r>
              <a:rPr lang="en-US" sz="2800" b="1" dirty="0" smtClean="0">
                <a:solidFill>
                  <a:srgbClr val="FFFF00"/>
                </a:solidFill>
              </a:rPr>
              <a:t>Stress-strain curve</a:t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92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88640"/>
            <a:ext cx="8424936" cy="352839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rWhidad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404664"/>
            <a:ext cx="792088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3528" y="3933056"/>
            <a:ext cx="8424936" cy="27363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DrWhidad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1068"/>
            <a:ext cx="741682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355976" y="4221088"/>
            <a:ext cx="3672408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Tc</a:t>
            </a:r>
            <a:r>
              <a:rPr lang="en-US" b="1" dirty="0" smtClean="0">
                <a:solidFill>
                  <a:schemeClr val="tx1"/>
                </a:solidFill>
              </a:rPr>
              <a:t>  is an exothermic peak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35696" y="548680"/>
            <a:ext cx="2376264" cy="3600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 is heat capacity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0072" y="728700"/>
            <a:ext cx="2016224" cy="4680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Tg</a:t>
            </a:r>
            <a:r>
              <a:rPr lang="en-US" b="1" dirty="0" smtClean="0">
                <a:solidFill>
                  <a:schemeClr val="tx1"/>
                </a:solidFill>
              </a:rPr>
              <a:t>  is second order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850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8"/>
            <a:ext cx="8208912" cy="30243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DrWhidad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404664"/>
            <a:ext cx="770485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11561" y="2636912"/>
            <a:ext cx="784887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Melting is an </a:t>
            </a:r>
            <a:r>
              <a:rPr lang="en-US" b="1" u="sng" dirty="0">
                <a:solidFill>
                  <a:srgbClr val="FF0000"/>
                </a:solidFill>
              </a:rPr>
              <a:t>endothermic </a:t>
            </a:r>
            <a:r>
              <a:rPr lang="en-US" b="1" dirty="0">
                <a:solidFill>
                  <a:schemeClr val="tx1"/>
                </a:solidFill>
              </a:rPr>
              <a:t>process so the heat </a:t>
            </a:r>
            <a:r>
              <a:rPr lang="en-US" b="1" dirty="0" smtClean="0">
                <a:solidFill>
                  <a:schemeClr val="tx1"/>
                </a:solidFill>
              </a:rPr>
              <a:t>flow </a:t>
            </a:r>
            <a:r>
              <a:rPr lang="en-US" b="1" dirty="0">
                <a:solidFill>
                  <a:schemeClr val="tx1"/>
                </a:solidFill>
              </a:rPr>
              <a:t>to the sample must be</a:t>
            </a:r>
          </a:p>
          <a:p>
            <a:r>
              <a:rPr lang="en-US" b="1" dirty="0">
                <a:solidFill>
                  <a:schemeClr val="tx1"/>
                </a:solidFill>
              </a:rPr>
              <a:t>increased to keep the heating rate constant, 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3501008"/>
            <a:ext cx="8136904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Combination of Tm, </a:t>
            </a:r>
            <a:r>
              <a:rPr lang="en-US" b="1" u="sng" dirty="0" err="1" smtClean="0">
                <a:solidFill>
                  <a:schemeClr val="tx1"/>
                </a:solidFill>
              </a:rPr>
              <a:t>Tg</a:t>
            </a:r>
            <a:r>
              <a:rPr lang="en-US" b="1" u="sng" dirty="0" smtClean="0">
                <a:solidFill>
                  <a:schemeClr val="tx1"/>
                </a:solidFill>
              </a:rPr>
              <a:t>, and </a:t>
            </a:r>
            <a:r>
              <a:rPr lang="en-US" b="1" u="sng" dirty="0" err="1" smtClean="0">
                <a:solidFill>
                  <a:schemeClr val="tx1"/>
                </a:solidFill>
              </a:rPr>
              <a:t>Tc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4149080"/>
            <a:ext cx="8208912" cy="25202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 descr="C:\Users\DrWhidad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8" y="4221088"/>
            <a:ext cx="770485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820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712968" cy="63367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it </a:t>
            </a:r>
            <a:r>
              <a:rPr lang="en-US" sz="2800" dirty="0">
                <a:solidFill>
                  <a:schemeClr val="tx1"/>
                </a:solidFill>
              </a:rPr>
              <a:t>is worth noting that </a:t>
            </a:r>
            <a:r>
              <a:rPr lang="en-US" sz="2800" b="1" u="sng" dirty="0">
                <a:solidFill>
                  <a:schemeClr val="tx1"/>
                </a:solidFill>
              </a:rPr>
              <a:t>not all polymers </a:t>
            </a:r>
            <a:r>
              <a:rPr lang="en-US" sz="2800" dirty="0">
                <a:solidFill>
                  <a:schemeClr val="tx1"/>
                </a:solidFill>
              </a:rPr>
              <a:t>undergo all three transitions during heating. </a:t>
            </a:r>
            <a:r>
              <a:rPr lang="en-US" sz="2800" dirty="0" smtClean="0">
                <a:solidFill>
                  <a:schemeClr val="tx1"/>
                </a:solidFill>
              </a:rPr>
              <a:t>The</a:t>
            </a:r>
            <a:r>
              <a:rPr lang="en-US" sz="2800" b="1" u="sng" dirty="0" smtClean="0">
                <a:solidFill>
                  <a:schemeClr val="tx1"/>
                </a:solidFill>
              </a:rPr>
              <a:t> crystallization </a:t>
            </a:r>
            <a:r>
              <a:rPr lang="en-US" sz="2800" b="1" u="sng" dirty="0">
                <a:solidFill>
                  <a:schemeClr val="tx1"/>
                </a:solidFill>
              </a:rPr>
              <a:t>and melting peaks </a:t>
            </a:r>
            <a:r>
              <a:rPr lang="en-US" sz="2800" dirty="0">
                <a:solidFill>
                  <a:schemeClr val="tx1"/>
                </a:solidFill>
              </a:rPr>
              <a:t>are only observed for polymers that can form crystals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r>
              <a:rPr lang="en-US" sz="2800" dirty="0">
                <a:solidFill>
                  <a:schemeClr val="tx1"/>
                </a:solidFill>
              </a:rPr>
              <a:t> While </a:t>
            </a:r>
            <a:r>
              <a:rPr lang="en-US" sz="2800" b="1" u="sng" dirty="0">
                <a:solidFill>
                  <a:schemeClr val="tx1"/>
                </a:solidFill>
              </a:rPr>
              <a:t>purely amorphous polymers </a:t>
            </a:r>
            <a:r>
              <a:rPr lang="en-US" sz="2800" dirty="0">
                <a:solidFill>
                  <a:schemeClr val="tx1"/>
                </a:solidFill>
              </a:rPr>
              <a:t>will only undergo a </a:t>
            </a:r>
            <a:r>
              <a:rPr lang="en-US" sz="2800" b="1" u="sng" dirty="0">
                <a:solidFill>
                  <a:schemeClr val="tx1"/>
                </a:solidFill>
              </a:rPr>
              <a:t>glass transition</a:t>
            </a:r>
            <a:r>
              <a:rPr lang="en-US" sz="2800" dirty="0">
                <a:solidFill>
                  <a:schemeClr val="tx1"/>
                </a:solidFill>
              </a:rPr>
              <a:t>, crystalline </a:t>
            </a:r>
            <a:r>
              <a:rPr lang="en-US" sz="2800" dirty="0" smtClean="0">
                <a:solidFill>
                  <a:schemeClr val="tx1"/>
                </a:solidFill>
              </a:rPr>
              <a:t>polymers.</a:t>
            </a:r>
            <a:r>
              <a:rPr lang="en-US" sz="2800" dirty="0">
                <a:solidFill>
                  <a:schemeClr val="tx1"/>
                </a:solidFill>
              </a:rPr>
              <a:t> While typically possess amorphous domains and will also exhibit a glass transition </a:t>
            </a:r>
            <a:r>
              <a:rPr lang="en-US" sz="2800" dirty="0" smtClean="0">
                <a:solidFill>
                  <a:schemeClr val="tx1"/>
                </a:solidFill>
              </a:rPr>
              <a:t>.The </a:t>
            </a:r>
            <a:r>
              <a:rPr lang="en-US" sz="2800" dirty="0">
                <a:solidFill>
                  <a:schemeClr val="tx1"/>
                </a:solidFill>
              </a:rPr>
              <a:t>amorphous portion only undergoes the glass transition while the crystalline</a:t>
            </a:r>
          </a:p>
          <a:p>
            <a:r>
              <a:rPr lang="en-US" sz="2800" dirty="0">
                <a:solidFill>
                  <a:schemeClr val="tx1"/>
                </a:solidFill>
              </a:rPr>
              <a:t>regions only undergo melting.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583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624" y="188640"/>
            <a:ext cx="6696744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</a:rPr>
              <a:t>Mechanical Properties of Polymers</a:t>
            </a:r>
            <a:endParaRPr 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1196752"/>
            <a:ext cx="8640960" cy="5400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DrWhidad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835292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203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260648"/>
            <a:ext cx="8280920" cy="64087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C:\Users\DrWhidad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04664"/>
            <a:ext cx="7920880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0202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7683" y="404664"/>
            <a:ext cx="5688632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chemeClr val="tx1"/>
                </a:solidFill>
              </a:rPr>
              <a:t>TACTICITY IN VINYL POLYMERS</a:t>
            </a:r>
            <a:endParaRPr lang="en-US" sz="2400" b="1" u="sng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124744"/>
            <a:ext cx="8640960" cy="5400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rWhidad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208911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27584" y="1556792"/>
            <a:ext cx="2088232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Isotactic  PP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7584" y="3356992"/>
            <a:ext cx="2160240" cy="4680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err="1" smtClean="0">
                <a:solidFill>
                  <a:schemeClr val="tx1"/>
                </a:solidFill>
              </a:rPr>
              <a:t>Syndiotactic</a:t>
            </a:r>
            <a:r>
              <a:rPr lang="en-US" b="1" u="sng" dirty="0" smtClean="0">
                <a:solidFill>
                  <a:schemeClr val="tx1"/>
                </a:solidFill>
              </a:rPr>
              <a:t> PP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7584" y="5157192"/>
            <a:ext cx="2160240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err="1" smtClean="0">
                <a:solidFill>
                  <a:schemeClr val="tx1"/>
                </a:solidFill>
              </a:rPr>
              <a:t>Atactic</a:t>
            </a:r>
            <a:r>
              <a:rPr lang="en-US" b="1" u="sng" dirty="0" smtClean="0">
                <a:solidFill>
                  <a:schemeClr val="tx1"/>
                </a:solidFill>
              </a:rPr>
              <a:t>  PP</a:t>
            </a:r>
            <a:endParaRPr lang="en-US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7205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332656"/>
            <a:ext cx="8640960" cy="61206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DrWhidad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28092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15616" y="4869160"/>
            <a:ext cx="6912768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u="sng" dirty="0" err="1" smtClean="0">
                <a:solidFill>
                  <a:schemeClr val="tx1"/>
                </a:solidFill>
              </a:rPr>
              <a:t>Pr.D.Widad</a:t>
            </a:r>
            <a:r>
              <a:rPr lang="en-US" sz="2800" b="1" i="1" u="sng" dirty="0" smtClean="0">
                <a:solidFill>
                  <a:schemeClr val="tx1"/>
                </a:solidFill>
              </a:rPr>
              <a:t> .</a:t>
            </a:r>
            <a:r>
              <a:rPr lang="en-US" sz="2800" b="1" i="1" u="sng" dirty="0" err="1" smtClean="0">
                <a:solidFill>
                  <a:schemeClr val="tx1"/>
                </a:solidFill>
              </a:rPr>
              <a:t>Salih.Hanoosh</a:t>
            </a:r>
            <a:endParaRPr lang="en-US" sz="2800" b="1" i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872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7" y="188640"/>
            <a:ext cx="8568953" cy="1800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Polymers </a:t>
            </a:r>
            <a:r>
              <a:rPr lang="en-US" sz="2400" b="1" dirty="0">
                <a:solidFill>
                  <a:srgbClr val="FFFF00"/>
                </a:solidFill>
              </a:rPr>
              <a:t>are made up of a number of monomer repeat units, noting the</a:t>
            </a:r>
          </a:p>
          <a:p>
            <a:pPr algn="ctr"/>
            <a:r>
              <a:rPr lang="en-US" sz="2400" b="1" dirty="0">
                <a:solidFill>
                  <a:srgbClr val="FFFF00"/>
                </a:solidFill>
              </a:rPr>
              <a:t>number of repeat units as the degree of polymerization of a polymer , </a:t>
            </a:r>
            <a:r>
              <a:rPr lang="en-US" sz="2400" b="1" dirty="0" smtClean="0">
                <a:solidFill>
                  <a:srgbClr val="FFFF00"/>
                </a:solidFill>
              </a:rPr>
              <a:t>DP</a:t>
            </a:r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DrWhidad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348880"/>
            <a:ext cx="856895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258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16632"/>
            <a:ext cx="7992888" cy="187220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POLYMER CONFIGURATIONS</a:t>
            </a:r>
          </a:p>
          <a:p>
            <a:pPr algn="ctr"/>
            <a:r>
              <a:rPr lang="en-US" sz="2000" b="1" u="sng" dirty="0">
                <a:solidFill>
                  <a:srgbClr val="FFFF00"/>
                </a:solidFill>
              </a:rPr>
              <a:t>Linear</a:t>
            </a:r>
            <a:r>
              <a:rPr lang="en-US" sz="2000" b="1" dirty="0">
                <a:solidFill>
                  <a:srgbClr val="FFFF00"/>
                </a:solidFill>
              </a:rPr>
              <a:t>: long, linear chains, e.g. most thermoplastics, such as HDPE</a:t>
            </a:r>
          </a:p>
          <a:p>
            <a:pPr algn="ctr"/>
            <a:r>
              <a:rPr lang="en-US" sz="2000" b="1" u="sng" dirty="0">
                <a:solidFill>
                  <a:srgbClr val="FFFF00"/>
                </a:solidFill>
              </a:rPr>
              <a:t>Branched</a:t>
            </a:r>
            <a:r>
              <a:rPr lang="en-US" sz="2000" b="1" dirty="0">
                <a:solidFill>
                  <a:srgbClr val="FFFF00"/>
                </a:solidFill>
              </a:rPr>
              <a:t>: long chains with arms coming from branch points, e.g., LDPE</a:t>
            </a:r>
          </a:p>
          <a:p>
            <a:pPr algn="ctr"/>
            <a:r>
              <a:rPr lang="en-US" sz="2000" b="1" u="sng" dirty="0">
                <a:solidFill>
                  <a:srgbClr val="FFFF00"/>
                </a:solidFill>
              </a:rPr>
              <a:t>Network</a:t>
            </a:r>
            <a:r>
              <a:rPr lang="en-US" sz="2000" b="1" dirty="0">
                <a:solidFill>
                  <a:srgbClr val="FFFF00"/>
                </a:solidFill>
              </a:rPr>
              <a:t>: long chains linked together by crosslinking arms to form a</a:t>
            </a:r>
          </a:p>
          <a:p>
            <a:pPr algn="ctr"/>
            <a:r>
              <a:rPr lang="en-US" sz="2000" b="1" dirty="0">
                <a:solidFill>
                  <a:srgbClr val="FFFF00"/>
                </a:solidFill>
              </a:rPr>
              <a:t>network of chains, e.g., cured thermosets, such as vinyl ester</a:t>
            </a:r>
          </a:p>
        </p:txBody>
      </p:sp>
      <p:sp>
        <p:nvSpPr>
          <p:cNvPr id="2" name="Rectangle 1"/>
          <p:cNvSpPr/>
          <p:nvPr/>
        </p:nvSpPr>
        <p:spPr>
          <a:xfrm>
            <a:off x="611560" y="2132856"/>
            <a:ext cx="7992888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rWhidad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76872"/>
            <a:ext cx="748883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60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6205" y="260648"/>
            <a:ext cx="72728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THERMOPLASTIC POLYMERS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6205" y="980728"/>
            <a:ext cx="727280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FF00"/>
                </a:solidFill>
              </a:rPr>
              <a:t>Thermoplastic polymers: soften, melt and flow upon heating, e.g., LDPE,</a:t>
            </a:r>
          </a:p>
          <a:p>
            <a:r>
              <a:rPr lang="en-US" sz="2400" b="1" dirty="0">
                <a:solidFill>
                  <a:srgbClr val="FFFF00"/>
                </a:solidFill>
              </a:rPr>
              <a:t>HDPE, PP, PS, PVC, Nylon, PMMA, PC, ABS, PET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8171" y="2433464"/>
            <a:ext cx="7272808" cy="43204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71600" y="2996952"/>
            <a:ext cx="70567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Characteristics:                                                </a:t>
            </a:r>
            <a:endParaRPr lang="en-US" sz="2000" b="1" dirty="0" smtClean="0"/>
          </a:p>
          <a:p>
            <a:r>
              <a:rPr lang="en-US" sz="2000" dirty="0" smtClean="0"/>
              <a:t>• </a:t>
            </a:r>
            <a:r>
              <a:rPr lang="en-US" sz="2000" b="1" dirty="0"/>
              <a:t>Linear or branched structure</a:t>
            </a:r>
          </a:p>
          <a:p>
            <a:r>
              <a:rPr lang="en-US" sz="2000" dirty="0"/>
              <a:t>• </a:t>
            </a:r>
            <a:r>
              <a:rPr lang="en-US" sz="2000" b="1" dirty="0"/>
              <a:t>Easy to process with application of heat</a:t>
            </a:r>
          </a:p>
          <a:p>
            <a:r>
              <a:rPr lang="en-US" sz="2000" dirty="0"/>
              <a:t>• </a:t>
            </a:r>
            <a:r>
              <a:rPr lang="en-US" sz="2000" b="1" dirty="0"/>
              <a:t>Heat sensitive properties </a:t>
            </a:r>
          </a:p>
          <a:p>
            <a:r>
              <a:rPr lang="en-US" sz="2000" dirty="0"/>
              <a:t>• </a:t>
            </a:r>
            <a:r>
              <a:rPr lang="en-US" sz="2000" b="1" dirty="0"/>
              <a:t>Individual polymer molecules are held together by weak secondary</a:t>
            </a:r>
          </a:p>
          <a:p>
            <a:r>
              <a:rPr lang="en-US" sz="2000" b="1" dirty="0"/>
              <a:t>forces</a:t>
            </a:r>
            <a:r>
              <a:rPr lang="en-US" sz="2000" b="1" dirty="0" smtClean="0"/>
              <a:t>:</a:t>
            </a:r>
          </a:p>
          <a:p>
            <a:endParaRPr lang="en-US" sz="2000" b="1" dirty="0"/>
          </a:p>
          <a:p>
            <a:r>
              <a:rPr lang="en-US" sz="2000" dirty="0" smtClean="0"/>
              <a:t>– </a:t>
            </a:r>
            <a:r>
              <a:rPr lang="en-US" sz="2000" b="1" dirty="0"/>
              <a:t>Van der Waal’s forces</a:t>
            </a:r>
          </a:p>
          <a:p>
            <a:r>
              <a:rPr lang="en-US" sz="2000" dirty="0"/>
              <a:t>– </a:t>
            </a:r>
            <a:r>
              <a:rPr lang="en-US" sz="2000" b="1" dirty="0"/>
              <a:t>Hydrogen bonds </a:t>
            </a:r>
          </a:p>
          <a:p>
            <a:r>
              <a:rPr lang="en-US" sz="2000" dirty="0"/>
              <a:t>– </a:t>
            </a:r>
            <a:r>
              <a:rPr lang="en-US" sz="2000" b="1" dirty="0"/>
              <a:t>Dipole-dipole interactions</a:t>
            </a:r>
            <a:endParaRPr lang="en-US" sz="2000" dirty="0"/>
          </a:p>
        </p:txBody>
      </p:sp>
      <p:pic>
        <p:nvPicPr>
          <p:cNvPr id="11" name="Picture 2" descr="C:\Users\DrWhidad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564904"/>
            <a:ext cx="2398942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203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9552" y="332656"/>
            <a:ext cx="8064896" cy="61926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>
                <a:solidFill>
                  <a:schemeClr val="tx1"/>
                </a:solidFill>
              </a:rPr>
              <a:t>Advantages</a:t>
            </a:r>
            <a:r>
              <a:rPr lang="en-US" sz="2400" b="1" u="sng" dirty="0">
                <a:solidFill>
                  <a:srgbClr val="002060"/>
                </a:solidFill>
              </a:rPr>
              <a:t>:</a:t>
            </a:r>
          </a:p>
          <a:p>
            <a:r>
              <a:rPr lang="en-US" sz="2400" dirty="0">
                <a:solidFill>
                  <a:srgbClr val="002060"/>
                </a:solidFill>
              </a:rPr>
              <a:t>• </a:t>
            </a:r>
            <a:r>
              <a:rPr lang="en-US" sz="2400" b="1" dirty="0">
                <a:solidFill>
                  <a:srgbClr val="002060"/>
                </a:solidFill>
              </a:rPr>
              <a:t>Unlimited shelf life -won't undergo reaction during storage</a:t>
            </a:r>
          </a:p>
          <a:p>
            <a:r>
              <a:rPr lang="en-US" sz="2400" dirty="0">
                <a:solidFill>
                  <a:srgbClr val="002060"/>
                </a:solidFill>
              </a:rPr>
              <a:t>• </a:t>
            </a:r>
            <a:r>
              <a:rPr lang="en-US" sz="2400" b="1" dirty="0">
                <a:solidFill>
                  <a:srgbClr val="002060"/>
                </a:solidFill>
              </a:rPr>
              <a:t>Easy to handle (no tackiness) </a:t>
            </a:r>
          </a:p>
          <a:p>
            <a:r>
              <a:rPr lang="en-US" sz="2400" dirty="0">
                <a:solidFill>
                  <a:srgbClr val="002060"/>
                </a:solidFill>
              </a:rPr>
              <a:t>• </a:t>
            </a:r>
            <a:r>
              <a:rPr lang="en-US" sz="2400" b="1" dirty="0">
                <a:solidFill>
                  <a:srgbClr val="002060"/>
                </a:solidFill>
              </a:rPr>
              <a:t>Shorter fabrication time</a:t>
            </a:r>
          </a:p>
          <a:p>
            <a:r>
              <a:rPr lang="en-US" sz="2400" dirty="0">
                <a:solidFill>
                  <a:srgbClr val="002060"/>
                </a:solidFill>
              </a:rPr>
              <a:t>• </a:t>
            </a:r>
            <a:r>
              <a:rPr lang="en-US" sz="2400" b="1" dirty="0">
                <a:solidFill>
                  <a:srgbClr val="002060"/>
                </a:solidFill>
              </a:rPr>
              <a:t>Recyclable - they undergo melt and solidify cycles </a:t>
            </a:r>
          </a:p>
          <a:p>
            <a:r>
              <a:rPr lang="en-US" sz="2400" dirty="0">
                <a:solidFill>
                  <a:srgbClr val="002060"/>
                </a:solidFill>
              </a:rPr>
              <a:t>• </a:t>
            </a:r>
            <a:r>
              <a:rPr lang="en-US" sz="2400" b="1" dirty="0">
                <a:solidFill>
                  <a:srgbClr val="002060"/>
                </a:solidFill>
              </a:rPr>
              <a:t>Easy to repair by welding, solvent bonding, etc.</a:t>
            </a:r>
          </a:p>
          <a:p>
            <a:r>
              <a:rPr lang="en-US" sz="2400" dirty="0">
                <a:solidFill>
                  <a:srgbClr val="002060"/>
                </a:solidFill>
              </a:rPr>
              <a:t>• </a:t>
            </a:r>
            <a:r>
              <a:rPr lang="en-US" sz="2400" b="1" dirty="0" err="1">
                <a:solidFill>
                  <a:srgbClr val="002060"/>
                </a:solidFill>
              </a:rPr>
              <a:t>Postformable</a:t>
            </a:r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• </a:t>
            </a:r>
            <a:r>
              <a:rPr lang="en-US" sz="2400" b="1" dirty="0">
                <a:solidFill>
                  <a:srgbClr val="002060"/>
                </a:solidFill>
              </a:rPr>
              <a:t>Higher fracture toughness and better delamination resistance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under fatigue than epoxy</a:t>
            </a:r>
          </a:p>
          <a:p>
            <a:r>
              <a:rPr lang="en-US" sz="2400" b="1" u="sng" dirty="0">
                <a:solidFill>
                  <a:srgbClr val="002060"/>
                </a:solidFill>
              </a:rPr>
              <a:t>Disadvantages</a:t>
            </a:r>
            <a:r>
              <a:rPr lang="en-US" sz="2400" b="1" dirty="0">
                <a:solidFill>
                  <a:srgbClr val="002060"/>
                </a:solidFill>
              </a:rPr>
              <a:t>:</a:t>
            </a:r>
          </a:p>
          <a:p>
            <a:r>
              <a:rPr lang="en-US" sz="2400" dirty="0">
                <a:solidFill>
                  <a:srgbClr val="002060"/>
                </a:solidFill>
              </a:rPr>
              <a:t>• </a:t>
            </a:r>
            <a:r>
              <a:rPr lang="en-US" sz="2400" b="1" dirty="0">
                <a:solidFill>
                  <a:srgbClr val="002060"/>
                </a:solidFill>
              </a:rPr>
              <a:t>Poor creep resistance</a:t>
            </a:r>
          </a:p>
          <a:p>
            <a:r>
              <a:rPr lang="en-US" sz="2400" dirty="0">
                <a:solidFill>
                  <a:srgbClr val="002060"/>
                </a:solidFill>
              </a:rPr>
              <a:t>• </a:t>
            </a:r>
            <a:r>
              <a:rPr lang="en-US" sz="2400" b="1" dirty="0">
                <a:solidFill>
                  <a:srgbClr val="002060"/>
                </a:solidFill>
              </a:rPr>
              <a:t>Poor thermal stability</a:t>
            </a:r>
          </a:p>
          <a:p>
            <a:r>
              <a:rPr lang="en-US" sz="2400" dirty="0">
                <a:solidFill>
                  <a:srgbClr val="002060"/>
                </a:solidFill>
              </a:rPr>
              <a:t>• </a:t>
            </a:r>
            <a:r>
              <a:rPr lang="en-US" sz="2400" b="1" dirty="0">
                <a:solidFill>
                  <a:srgbClr val="002060"/>
                </a:solidFill>
              </a:rPr>
              <a:t>Poor melt flow characteristics (high viscosity ~ 1,000,000 </a:t>
            </a:r>
            <a:r>
              <a:rPr lang="en-US" sz="2400" b="1" dirty="0" err="1">
                <a:solidFill>
                  <a:srgbClr val="002060"/>
                </a:solidFill>
              </a:rPr>
              <a:t>cP</a:t>
            </a:r>
            <a:r>
              <a:rPr lang="en-US" sz="2400" b="1" dirty="0">
                <a:solidFill>
                  <a:srgbClr val="002060"/>
                </a:solidFill>
              </a:rPr>
              <a:t>)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474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2758" y="188640"/>
            <a:ext cx="8280920" cy="65527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Thermosets</a:t>
            </a:r>
            <a:r>
              <a:rPr lang="en-US" sz="2400" b="1" dirty="0">
                <a:solidFill>
                  <a:srgbClr val="0070C0"/>
                </a:solidFill>
              </a:rPr>
              <a:t>: do not flow upon reheating, e.g. unsaturated polyesters,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vinyl esters, epoxies, phenol formaldehyde, </a:t>
            </a:r>
            <a:r>
              <a:rPr lang="en-US" sz="2400" b="1" dirty="0" smtClean="0">
                <a:solidFill>
                  <a:srgbClr val="0070C0"/>
                </a:solidFill>
              </a:rPr>
              <a:t>urethane</a:t>
            </a:r>
          </a:p>
          <a:p>
            <a:endParaRPr lang="en-US" sz="2400" b="1" dirty="0">
              <a:solidFill>
                <a:srgbClr val="0070C0"/>
              </a:solidFill>
            </a:endParaRPr>
          </a:p>
          <a:p>
            <a:endParaRPr lang="en-US" sz="2400" b="1" dirty="0">
              <a:solidFill>
                <a:srgbClr val="0070C0"/>
              </a:solidFill>
            </a:endParaRPr>
          </a:p>
          <a:p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• </a:t>
            </a:r>
            <a:r>
              <a:rPr lang="en-US" sz="2400" b="1" dirty="0">
                <a:solidFill>
                  <a:srgbClr val="0070C0"/>
                </a:solidFill>
              </a:rPr>
              <a:t>Upon application of heat, liquid resin becomes cured / rigid</a:t>
            </a:r>
          </a:p>
          <a:p>
            <a:r>
              <a:rPr lang="en-US" sz="2400" dirty="0">
                <a:solidFill>
                  <a:srgbClr val="0070C0"/>
                </a:solidFill>
              </a:rPr>
              <a:t>• </a:t>
            </a:r>
            <a:r>
              <a:rPr lang="en-US" sz="2400" b="1" dirty="0">
                <a:solidFill>
                  <a:srgbClr val="0070C0"/>
                </a:solidFill>
              </a:rPr>
              <a:t>Cured polymer is less temp. sensitive than thermoplastics </a:t>
            </a:r>
          </a:p>
          <a:p>
            <a:r>
              <a:rPr lang="en-US" sz="2400" dirty="0">
                <a:solidFill>
                  <a:srgbClr val="0070C0"/>
                </a:solidFill>
              </a:rPr>
              <a:t>• </a:t>
            </a:r>
            <a:r>
              <a:rPr lang="en-US" sz="2400" b="1" dirty="0" err="1">
                <a:solidFill>
                  <a:srgbClr val="0070C0"/>
                </a:solidFill>
              </a:rPr>
              <a:t>Crosslinked</a:t>
            </a:r>
            <a:r>
              <a:rPr lang="en-US" sz="2400" b="1" dirty="0">
                <a:solidFill>
                  <a:srgbClr val="0070C0"/>
                </a:solidFill>
              </a:rPr>
              <a:t> network structure (formed from chemical bonds,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i.e. primary forces) exists throughout the part </a:t>
            </a:r>
          </a:p>
          <a:p>
            <a:r>
              <a:rPr lang="en-US" sz="2400" dirty="0">
                <a:solidFill>
                  <a:srgbClr val="0070C0"/>
                </a:solidFill>
              </a:rPr>
              <a:t>• </a:t>
            </a:r>
            <a:r>
              <a:rPr lang="en-US" sz="2400" b="1" dirty="0">
                <a:solidFill>
                  <a:srgbClr val="0070C0"/>
                </a:solidFill>
              </a:rPr>
              <a:t>Crosslinking provides thermal stability such that polymer will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not melt or flow upon heating.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187624" y="332656"/>
            <a:ext cx="5616624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THERMOSET POLYMERS</a:t>
            </a:r>
          </a:p>
        </p:txBody>
      </p:sp>
      <p:sp>
        <p:nvSpPr>
          <p:cNvPr id="8" name="Oval 7"/>
          <p:cNvSpPr/>
          <p:nvPr/>
        </p:nvSpPr>
        <p:spPr>
          <a:xfrm>
            <a:off x="1979712" y="2564904"/>
            <a:ext cx="4536504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Characteristics:</a:t>
            </a:r>
          </a:p>
        </p:txBody>
      </p:sp>
    </p:spTree>
    <p:extLst>
      <p:ext uri="{BB962C8B-B14F-4D97-AF65-F5344CB8AC3E}">
        <p14:creationId xmlns:p14="http://schemas.microsoft.com/office/powerpoint/2010/main" val="2746945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16632"/>
            <a:ext cx="8784976" cy="66247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>
                <a:solidFill>
                  <a:srgbClr val="FFFF00"/>
                </a:solidFill>
              </a:rPr>
              <a:t>Advantages</a:t>
            </a:r>
            <a:r>
              <a:rPr lang="en-US" sz="2400" b="1" u="sng" dirty="0" smtClean="0">
                <a:solidFill>
                  <a:srgbClr val="FFFF00"/>
                </a:solidFill>
              </a:rPr>
              <a:t>: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/>
          </a:p>
          <a:p>
            <a:r>
              <a:rPr lang="en-US" sz="2400" dirty="0">
                <a:solidFill>
                  <a:srgbClr val="0070C0"/>
                </a:solidFill>
              </a:rPr>
              <a:t>• </a:t>
            </a:r>
            <a:r>
              <a:rPr lang="en-US" sz="2400" b="1" dirty="0">
                <a:solidFill>
                  <a:srgbClr val="0070C0"/>
                </a:solidFill>
              </a:rPr>
              <a:t>Low resin viscosity (~20 – 500cP)</a:t>
            </a:r>
          </a:p>
          <a:p>
            <a:r>
              <a:rPr lang="en-US" sz="2400" dirty="0">
                <a:solidFill>
                  <a:srgbClr val="0070C0"/>
                </a:solidFill>
              </a:rPr>
              <a:t>• </a:t>
            </a:r>
            <a:r>
              <a:rPr lang="en-US" sz="2400" b="1" dirty="0">
                <a:solidFill>
                  <a:srgbClr val="0070C0"/>
                </a:solidFill>
              </a:rPr>
              <a:t>Good fiber wet-out </a:t>
            </a:r>
          </a:p>
          <a:p>
            <a:r>
              <a:rPr lang="en-US" sz="2400" dirty="0">
                <a:solidFill>
                  <a:srgbClr val="0070C0"/>
                </a:solidFill>
              </a:rPr>
              <a:t>• </a:t>
            </a:r>
            <a:r>
              <a:rPr lang="en-US" sz="2400" b="1" dirty="0">
                <a:solidFill>
                  <a:srgbClr val="0070C0"/>
                </a:solidFill>
              </a:rPr>
              <a:t>Excellent thermal stability once polymerized</a:t>
            </a:r>
          </a:p>
          <a:p>
            <a:r>
              <a:rPr lang="en-US" sz="2400" dirty="0">
                <a:solidFill>
                  <a:srgbClr val="0070C0"/>
                </a:solidFill>
              </a:rPr>
              <a:t>• </a:t>
            </a:r>
            <a:r>
              <a:rPr lang="en-US" sz="2400" b="1" dirty="0">
                <a:solidFill>
                  <a:srgbClr val="0070C0"/>
                </a:solidFill>
              </a:rPr>
              <a:t>Chemically resistant </a:t>
            </a:r>
          </a:p>
          <a:p>
            <a:r>
              <a:rPr lang="en-US" sz="2400" dirty="0">
                <a:solidFill>
                  <a:srgbClr val="0070C0"/>
                </a:solidFill>
              </a:rPr>
              <a:t>• </a:t>
            </a:r>
            <a:r>
              <a:rPr lang="en-US" sz="2400" b="1" dirty="0">
                <a:solidFill>
                  <a:srgbClr val="0070C0"/>
                </a:solidFill>
              </a:rPr>
              <a:t>Creep resistant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2" descr="C:\Users\DrWhidad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04" y="764704"/>
            <a:ext cx="7250113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DrWhidad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04" y="2990850"/>
            <a:ext cx="7250113" cy="159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145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1520" y="188640"/>
            <a:ext cx="8424936" cy="597666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rgbClr val="FFFF00"/>
                </a:solidFill>
              </a:rPr>
              <a:t>Disadvantages: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</a:rPr>
              <a:t>• </a:t>
            </a:r>
            <a:r>
              <a:rPr lang="en-US" sz="2400" b="1" dirty="0">
                <a:solidFill>
                  <a:srgbClr val="002060"/>
                </a:solidFill>
              </a:rPr>
              <a:t>Brittle (low strain-at-break)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</a:rPr>
              <a:t>• </a:t>
            </a:r>
            <a:r>
              <a:rPr lang="en-US" sz="2400" b="1" dirty="0">
                <a:solidFill>
                  <a:srgbClr val="002060"/>
                </a:solidFill>
              </a:rPr>
              <a:t>Long fabrication time in the mold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</a:rPr>
              <a:t>• </a:t>
            </a:r>
            <a:r>
              <a:rPr lang="en-US" sz="2400" b="1" dirty="0">
                <a:solidFill>
                  <a:srgbClr val="002060"/>
                </a:solidFill>
              </a:rPr>
              <a:t>Limited storage life at room temperature before curing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</a:rPr>
              <a:t>• </a:t>
            </a:r>
            <a:r>
              <a:rPr lang="en-US" sz="2400" b="1" dirty="0">
                <a:solidFill>
                  <a:srgbClr val="002060"/>
                </a:solidFill>
              </a:rPr>
              <a:t>Non-recyclable via standard techniques 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</a:rPr>
              <a:t>• </a:t>
            </a:r>
            <a:r>
              <a:rPr lang="en-US" sz="2400" b="1" dirty="0">
                <a:solidFill>
                  <a:srgbClr val="002060"/>
                </a:solidFill>
              </a:rPr>
              <a:t>Molding in the shape of a final part - not </a:t>
            </a:r>
            <a:r>
              <a:rPr lang="en-US" sz="2400" b="1" dirty="0" err="1">
                <a:solidFill>
                  <a:srgbClr val="002060"/>
                </a:solidFill>
              </a:rPr>
              <a:t>postformable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2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1054</Words>
  <Application>Microsoft Office PowerPoint</Application>
  <PresentationFormat>On-screen Show (4:3)</PresentationFormat>
  <Paragraphs>195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Advance Polymer Science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 Polymer Science</dc:title>
  <dc:creator>DrWhidad</dc:creator>
  <cp:lastModifiedBy>DrWhidad</cp:lastModifiedBy>
  <cp:revision>24</cp:revision>
  <dcterms:created xsi:type="dcterms:W3CDTF">2019-09-11T18:46:39Z</dcterms:created>
  <dcterms:modified xsi:type="dcterms:W3CDTF">2019-09-20T17:20:34Z</dcterms:modified>
</cp:coreProperties>
</file>